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ontserrat" charset="1" panose="00000500000000000000"/>
      <p:regular r:id="rId23"/>
    </p:embeddedFont>
    <p:embeddedFont>
      <p:font typeface="Bree Serif" charset="1" panose="02000503040000020004"/>
      <p:regular r:id="rId24"/>
    </p:embeddedFont>
    <p:embeddedFont>
      <p:font typeface="Montserrat Heavy" charset="1" panose="00000A00000000000000"/>
      <p:regular r:id="rId25"/>
    </p:embeddedFont>
    <p:embeddedFont>
      <p:font typeface="Montserrat Bold" charset="1" panose="00000800000000000000"/>
      <p:regular r:id="rId26"/>
    </p:embeddedFont>
    <p:embeddedFont>
      <p:font typeface="Intro Rust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jpeg" Type="http://schemas.openxmlformats.org/officeDocument/2006/relationships/image"/><Relationship Id="rId12" Target="../media/image16.jpe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jpeg" Type="http://schemas.openxmlformats.org/officeDocument/2006/relationships/image"/><Relationship Id="rId6" Target="../media/image10.jpeg" Type="http://schemas.openxmlformats.org/officeDocument/2006/relationships/image"/><Relationship Id="rId7" Target="../media/image11.png" Type="http://schemas.openxmlformats.org/officeDocument/2006/relationships/image"/><Relationship Id="rId8" Target="../media/image12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373597" y="6859339"/>
            <a:ext cx="7364998" cy="0"/>
          </a:xfrm>
          <a:prstGeom prst="line">
            <a:avLst/>
          </a:prstGeom>
          <a:ln cap="flat" w="38100">
            <a:solidFill>
              <a:srgbClr val="604E4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6490202">
            <a:off x="-2803845" y="377935"/>
            <a:ext cx="7665090" cy="6390769"/>
          </a:xfrm>
          <a:custGeom>
            <a:avLst/>
            <a:gdLst/>
            <a:ahLst/>
            <a:cxnLst/>
            <a:rect r="r" b="b" t="t" l="l"/>
            <a:pathLst>
              <a:path h="6390769" w="7665090">
                <a:moveTo>
                  <a:pt x="0" y="0"/>
                </a:moveTo>
                <a:lnTo>
                  <a:pt x="7665090" y="0"/>
                </a:lnTo>
                <a:lnTo>
                  <a:pt x="7665090" y="6390768"/>
                </a:lnTo>
                <a:lnTo>
                  <a:pt x="0" y="63907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92136" y="4240846"/>
            <a:ext cx="8385648" cy="8445471"/>
          </a:xfrm>
          <a:custGeom>
            <a:avLst/>
            <a:gdLst/>
            <a:ahLst/>
            <a:cxnLst/>
            <a:rect r="r" b="b" t="t" l="l"/>
            <a:pathLst>
              <a:path h="8445471" w="8385648">
                <a:moveTo>
                  <a:pt x="0" y="0"/>
                </a:moveTo>
                <a:lnTo>
                  <a:pt x="8385649" y="0"/>
                </a:lnTo>
                <a:lnTo>
                  <a:pt x="8385649" y="8445470"/>
                </a:lnTo>
                <a:lnTo>
                  <a:pt x="0" y="8445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7711" y="-199441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0" y="0"/>
                </a:moveTo>
                <a:lnTo>
                  <a:pt x="4876800" y="0"/>
                </a:lnTo>
                <a:lnTo>
                  <a:pt x="4876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73597" y="4174171"/>
            <a:ext cx="7403944" cy="637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2"/>
              </a:lnSpc>
            </a:pPr>
            <a:r>
              <a:rPr lang="en-US" sz="3766">
                <a:solidFill>
                  <a:srgbClr val="604E41"/>
                </a:solidFill>
                <a:latin typeface="Montserrat"/>
                <a:ea typeface="Montserrat"/>
                <a:cs typeface="Montserrat"/>
                <a:sym typeface="Montserrat"/>
              </a:rPr>
              <a:t>Sistema de Gerenciamento 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73597" y="4544949"/>
            <a:ext cx="8711707" cy="231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14"/>
              </a:lnSpc>
            </a:pPr>
            <a:r>
              <a:rPr lang="en-US" sz="13438" spc="-658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Biblioteca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84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70804" y="3150910"/>
            <a:ext cx="8273643" cy="91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 que é Vite?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5802267" y="-629813"/>
            <a:ext cx="11604533" cy="11251562"/>
          </a:xfrm>
          <a:custGeom>
            <a:avLst/>
            <a:gdLst/>
            <a:ahLst/>
            <a:cxnLst/>
            <a:rect r="r" b="b" t="t" l="l"/>
            <a:pathLst>
              <a:path h="11251562" w="11604533">
                <a:moveTo>
                  <a:pt x="11604534" y="0"/>
                </a:moveTo>
                <a:lnTo>
                  <a:pt x="0" y="0"/>
                </a:lnTo>
                <a:lnTo>
                  <a:pt x="0" y="11251562"/>
                </a:lnTo>
                <a:lnTo>
                  <a:pt x="11604534" y="11251562"/>
                </a:lnTo>
                <a:lnTo>
                  <a:pt x="1160453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0045" y="4853093"/>
            <a:ext cx="12775162" cy="366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7"/>
              </a:lnSpc>
            </a:pPr>
            <a:r>
              <a:rPr lang="en-US" sz="3600" spc="197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 Vite é uma ferramenta de build e desenvolvimento para aplicações web, ele serve para ajudar no processo de construção e execução de aplicações web de forma rápida e eficiente. Ele criado por Evan You, o criador do Vue.js, e foi lançado pela primeira vez em 2019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9001" y="1926475"/>
            <a:ext cx="19665586" cy="8360525"/>
            <a:chOff x="0" y="0"/>
            <a:chExt cx="5179414" cy="22019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79414" cy="2201949"/>
            </a:xfrm>
            <a:custGeom>
              <a:avLst/>
              <a:gdLst/>
              <a:ahLst/>
              <a:cxnLst/>
              <a:rect r="r" b="b" t="t" l="l"/>
              <a:pathLst>
                <a:path h="2201949" w="5179414">
                  <a:moveTo>
                    <a:pt x="0" y="0"/>
                  </a:moveTo>
                  <a:lnTo>
                    <a:pt x="5179414" y="0"/>
                  </a:lnTo>
                  <a:lnTo>
                    <a:pt x="5179414" y="2201949"/>
                  </a:lnTo>
                  <a:lnTo>
                    <a:pt x="0" y="2201949"/>
                  </a:lnTo>
                  <a:close/>
                </a:path>
              </a:pathLst>
            </a:custGeom>
            <a:solidFill>
              <a:srgbClr val="E1CD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179414" cy="2249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9603" y="-2826500"/>
            <a:ext cx="16888397" cy="4752975"/>
            <a:chOff x="0" y="0"/>
            <a:chExt cx="4447973" cy="12518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7973" cy="1251812"/>
            </a:xfrm>
            <a:custGeom>
              <a:avLst/>
              <a:gdLst/>
              <a:ahLst/>
              <a:cxnLst/>
              <a:rect r="r" b="b" t="t" l="l"/>
              <a:pathLst>
                <a:path h="1251812" w="4447973">
                  <a:moveTo>
                    <a:pt x="0" y="0"/>
                  </a:moveTo>
                  <a:lnTo>
                    <a:pt x="4447973" y="0"/>
                  </a:lnTo>
                  <a:lnTo>
                    <a:pt x="4447973" y="1251812"/>
                  </a:lnTo>
                  <a:lnTo>
                    <a:pt x="0" y="1251812"/>
                  </a:lnTo>
                  <a:close/>
                </a:path>
              </a:pathLst>
            </a:custGeom>
            <a:solidFill>
              <a:srgbClr val="A584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47973" cy="1299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23490" y="648932"/>
            <a:ext cx="12270469" cy="90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5C3B2A"/>
                </a:solidFill>
                <a:latin typeface="Bree Serif"/>
                <a:ea typeface="Bree Serif"/>
                <a:cs typeface="Bree Serif"/>
                <a:sym typeface="Bree Serif"/>
              </a:rPr>
              <a:t>Como o Vite ajudou no projeto?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269001" y="7554552"/>
            <a:ext cx="19665586" cy="2732448"/>
            <a:chOff x="0" y="0"/>
            <a:chExt cx="5179414" cy="7196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79414" cy="719657"/>
            </a:xfrm>
            <a:custGeom>
              <a:avLst/>
              <a:gdLst/>
              <a:ahLst/>
              <a:cxnLst/>
              <a:rect r="r" b="b" t="t" l="l"/>
              <a:pathLst>
                <a:path h="719657" w="5179414">
                  <a:moveTo>
                    <a:pt x="0" y="0"/>
                  </a:moveTo>
                  <a:lnTo>
                    <a:pt x="5179414" y="0"/>
                  </a:lnTo>
                  <a:lnTo>
                    <a:pt x="5179414" y="719657"/>
                  </a:lnTo>
                  <a:lnTo>
                    <a:pt x="0" y="719657"/>
                  </a:lnTo>
                  <a:close/>
                </a:path>
              </a:pathLst>
            </a:custGeom>
            <a:solidFill>
              <a:srgbClr val="E1CDB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179414" cy="767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24649" y="2956825"/>
            <a:ext cx="10868151" cy="6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7013" indent="-373507" lvl="1">
              <a:lnSpc>
                <a:spcPts val="56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59" spc="190">
                <a:solidFill>
                  <a:srgbClr val="B576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Velocidade e Performance: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16364" y="3977549"/>
            <a:ext cx="12478138" cy="1092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4003" spc="-36">
                <a:solidFill>
                  <a:srgbClr val="5C3B2A"/>
                </a:solidFill>
                <a:latin typeface="Bree Serif"/>
                <a:ea typeface="Bree Serif"/>
                <a:cs typeface="Bree Serif"/>
                <a:sym typeface="Bree Serif"/>
              </a:rPr>
              <a:t>Inicialização rápida e atualizações quase </a:t>
            </a:r>
          </a:p>
          <a:p>
            <a:pPr algn="l">
              <a:lnSpc>
                <a:spcPts val="4323"/>
              </a:lnSpc>
            </a:pPr>
            <a:r>
              <a:rPr lang="en-US" sz="4003" spc="-36">
                <a:solidFill>
                  <a:srgbClr val="5C3B2A"/>
                </a:solidFill>
                <a:latin typeface="Bree Serif"/>
                <a:ea typeface="Bree Serif"/>
                <a:cs typeface="Bree Serif"/>
                <a:sym typeface="Bree Serif"/>
              </a:rPr>
              <a:t>instantâneas durante o desenvolvimento.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16364" y="7840625"/>
            <a:ext cx="9991678" cy="163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3"/>
              </a:lnSpc>
            </a:pPr>
            <a:r>
              <a:rPr lang="en-US" sz="4003" spc="-36">
                <a:solidFill>
                  <a:srgbClr val="5C3B2A"/>
                </a:solidFill>
                <a:latin typeface="Bree Serif"/>
                <a:ea typeface="Bree Serif"/>
                <a:cs typeface="Bree Serif"/>
                <a:sym typeface="Bree Serif"/>
              </a:rPr>
              <a:t>Permitiu atualizações rápidas sem recarregar a página, mantendo o estado da aplicação.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24649" y="6819900"/>
            <a:ext cx="10868151" cy="6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7013" indent="-373507" lvl="1">
              <a:lnSpc>
                <a:spcPts val="56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59" spc="190">
                <a:solidFill>
                  <a:srgbClr val="B576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Hot Module Replacement (HMR):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04403" y="5724525"/>
            <a:ext cx="16888397" cy="47625"/>
            <a:chOff x="0" y="0"/>
            <a:chExt cx="4447973" cy="12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47973" cy="12543"/>
            </a:xfrm>
            <a:custGeom>
              <a:avLst/>
              <a:gdLst/>
              <a:ahLst/>
              <a:cxnLst/>
              <a:rect r="r" b="b" t="t" l="l"/>
              <a:pathLst>
                <a:path h="12543" w="4447973">
                  <a:moveTo>
                    <a:pt x="0" y="0"/>
                  </a:moveTo>
                  <a:lnTo>
                    <a:pt x="4447973" y="0"/>
                  </a:lnTo>
                  <a:lnTo>
                    <a:pt x="4447973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A5846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4447973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-6100855" y="-1950594"/>
            <a:ext cx="13412590" cy="13004624"/>
          </a:xfrm>
          <a:custGeom>
            <a:avLst/>
            <a:gdLst/>
            <a:ahLst/>
            <a:cxnLst/>
            <a:rect r="r" b="b" t="t" l="l"/>
            <a:pathLst>
              <a:path h="13004624" w="13412590">
                <a:moveTo>
                  <a:pt x="13412590" y="0"/>
                </a:moveTo>
                <a:lnTo>
                  <a:pt x="0" y="0"/>
                </a:lnTo>
                <a:lnTo>
                  <a:pt x="0" y="13004624"/>
                </a:lnTo>
                <a:lnTo>
                  <a:pt x="13412590" y="13004624"/>
                </a:lnTo>
                <a:lnTo>
                  <a:pt x="1341259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CD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5503" y="1085850"/>
            <a:ext cx="6030444" cy="91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1"/>
              </a:lnSpc>
            </a:pPr>
            <a:r>
              <a:rPr lang="en-US" sz="6399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Frameworks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3826827" y="-149563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4876800" y="0"/>
                </a:moveTo>
                <a:lnTo>
                  <a:pt x="0" y="0"/>
                </a:lnTo>
                <a:lnTo>
                  <a:pt x="0" y="4114800"/>
                </a:lnTo>
                <a:lnTo>
                  <a:pt x="4876800" y="4114800"/>
                </a:lnTo>
                <a:lnTo>
                  <a:pt x="4876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87468" y="6914224"/>
            <a:ext cx="9974937" cy="6745551"/>
          </a:xfrm>
          <a:custGeom>
            <a:avLst/>
            <a:gdLst/>
            <a:ahLst/>
            <a:cxnLst/>
            <a:rect r="r" b="b" t="t" l="l"/>
            <a:pathLst>
              <a:path h="6745551" w="9974937">
                <a:moveTo>
                  <a:pt x="0" y="0"/>
                </a:moveTo>
                <a:lnTo>
                  <a:pt x="9974936" y="0"/>
                </a:lnTo>
                <a:lnTo>
                  <a:pt x="9974936" y="6745552"/>
                </a:lnTo>
                <a:lnTo>
                  <a:pt x="0" y="67455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8385" y="2707836"/>
            <a:ext cx="7184680" cy="6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4"/>
              </a:lnSpc>
            </a:pPr>
            <a:r>
              <a:rPr lang="en-US" b="true" sz="3162" spc="173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Framework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729969"/>
            <a:ext cx="6235891" cy="180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693" spc="148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Principal para o desenvolvimento de aplicações Java, ajuda a criar a estrutura e organizar a aplicação, cuidando de várias partes do código.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92196" y="2707836"/>
            <a:ext cx="7184680" cy="6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4"/>
              </a:lnSpc>
            </a:pPr>
            <a:r>
              <a:rPr lang="en-US" b="true" sz="3162" spc="173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Boot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92196" y="3729969"/>
            <a:ext cx="6235891" cy="216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693" spc="148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Facilita o uso do Spring Framework, tornando o processo de criar aplicações mais rápido e simples automatizando o sistema, sem que precise ficar configurando manualmente várias coisas.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96293" y="6780874"/>
            <a:ext cx="7184680" cy="6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4"/>
              </a:lnSpc>
            </a:pPr>
            <a:r>
              <a:rPr lang="en-US" b="true" sz="3162" spc="173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96293" y="7803008"/>
            <a:ext cx="6235891" cy="180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8"/>
              </a:lnSpc>
            </a:pPr>
            <a:r>
              <a:rPr lang="en-US" sz="2693" spc="148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Embora seja uma biblioteca e não um framework completo, é muito popular no desenvolvimento de interfaces de usuário de forma dinâmica e eficiente.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72020" y="3971559"/>
            <a:ext cx="6408720" cy="6981810"/>
          </a:xfrm>
          <a:custGeom>
            <a:avLst/>
            <a:gdLst/>
            <a:ahLst/>
            <a:cxnLst/>
            <a:rect r="r" b="b" t="t" l="l"/>
            <a:pathLst>
              <a:path h="6981810" w="6408720">
                <a:moveTo>
                  <a:pt x="0" y="0"/>
                </a:moveTo>
                <a:lnTo>
                  <a:pt x="6408720" y="0"/>
                </a:lnTo>
                <a:lnTo>
                  <a:pt x="6408720" y="6981811"/>
                </a:lnTo>
                <a:lnTo>
                  <a:pt x="0" y="698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60696"/>
            <a:ext cx="6030444" cy="91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1"/>
              </a:lnSpc>
            </a:pPr>
            <a:r>
              <a:rPr lang="en-US" sz="6399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Dependências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10800000">
            <a:off x="224465" y="5143500"/>
            <a:ext cx="6096000" cy="5143500"/>
          </a:xfrm>
          <a:custGeom>
            <a:avLst/>
            <a:gdLst/>
            <a:ahLst/>
            <a:cxnLst/>
            <a:rect r="r" b="b" t="t" l="l"/>
            <a:pathLst>
              <a:path h="5143500" w="6096000">
                <a:moveTo>
                  <a:pt x="6096000" y="0"/>
                </a:moveTo>
                <a:lnTo>
                  <a:pt x="0" y="0"/>
                </a:lnTo>
                <a:lnTo>
                  <a:pt x="0" y="5143500"/>
                </a:lnTo>
                <a:lnTo>
                  <a:pt x="6096000" y="5143500"/>
                </a:lnTo>
                <a:lnTo>
                  <a:pt x="6096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91903" y="3759357"/>
            <a:ext cx="10113159" cy="209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2600" spc="143" b="true">
                <a:solidFill>
                  <a:srgbClr val="604E4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 dependências permitem que você adicione recursos à sua aplicação sem precisar codificar tudo manualmente. Projetos Java com Maven são configuradas dentro do arquivo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04754" y="5350032"/>
            <a:ext cx="2388993" cy="505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8"/>
              </a:lnSpc>
            </a:pPr>
            <a:r>
              <a:rPr lang="en-US" sz="2600" spc="143">
                <a:solidFill>
                  <a:srgbClr val="5C3B2A"/>
                </a:solidFill>
                <a:latin typeface="Intro Rust"/>
                <a:ea typeface="Intro Rust"/>
                <a:cs typeface="Intro Rust"/>
                <a:sym typeface="Intro Rust"/>
              </a:rPr>
              <a:t>pom.xml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4841" y="7271070"/>
            <a:ext cx="4267200" cy="350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555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&lt;dependencies&gt;</a:t>
            </a:r>
            <a:r>
              <a:rPr lang="en-US" sz="2555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  </a:t>
            </a:r>
          </a:p>
          <a:p>
            <a:pPr algn="l">
              <a:lnSpc>
                <a:spcPts val="2760"/>
              </a:lnSpc>
            </a:pPr>
            <a:r>
              <a:rPr lang="en-US" sz="2555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    &lt;dependency&gt;</a:t>
            </a:r>
          </a:p>
          <a:p>
            <a:pPr algn="l">
              <a:lnSpc>
                <a:spcPts val="2760"/>
              </a:lnSpc>
            </a:pPr>
            <a:r>
              <a:rPr lang="en-US" sz="2555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        &lt;groupId&gt; &lt;/groupId&gt;</a:t>
            </a:r>
          </a:p>
          <a:p>
            <a:pPr algn="l">
              <a:lnSpc>
                <a:spcPts val="2760"/>
              </a:lnSpc>
            </a:pPr>
            <a:r>
              <a:rPr lang="en-US" sz="2555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        &lt;artifactId&gt; &lt;/artifactId&gt;</a:t>
            </a:r>
          </a:p>
          <a:p>
            <a:pPr algn="l">
              <a:lnSpc>
                <a:spcPts val="2760"/>
              </a:lnSpc>
            </a:pPr>
            <a:r>
              <a:rPr lang="en-US" sz="2555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        &lt;version&gt;&lt;/version&gt;</a:t>
            </a:r>
          </a:p>
          <a:p>
            <a:pPr algn="l">
              <a:lnSpc>
                <a:spcPts val="2760"/>
              </a:lnSpc>
            </a:pPr>
            <a:r>
              <a:rPr lang="en-US" sz="2555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        &lt;scope&gt; &lt;/scope&gt;</a:t>
            </a:r>
          </a:p>
          <a:p>
            <a:pPr algn="l">
              <a:lnSpc>
                <a:spcPts val="2760"/>
              </a:lnSpc>
            </a:pPr>
            <a:r>
              <a:rPr lang="en-US" sz="2555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    &lt;/dependency&gt;</a:t>
            </a:r>
          </a:p>
          <a:p>
            <a:pPr algn="l">
              <a:lnSpc>
                <a:spcPts val="2760"/>
              </a:lnSpc>
            </a:pPr>
            <a:r>
              <a:rPr lang="en-US" sz="2555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&lt;/dependencies&gt; </a:t>
            </a:r>
          </a:p>
          <a:p>
            <a:pPr algn="l">
              <a:lnSpc>
                <a:spcPts val="2760"/>
              </a:lnSpc>
            </a:pPr>
          </a:p>
          <a:p>
            <a:pPr algn="l">
              <a:lnSpc>
                <a:spcPts val="276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76692">
            <a:off x="-8003461" y="-4501871"/>
            <a:ext cx="9930136" cy="8229600"/>
          </a:xfrm>
          <a:custGeom>
            <a:avLst/>
            <a:gdLst/>
            <a:ahLst/>
            <a:cxnLst/>
            <a:rect r="r" b="b" t="t" l="l"/>
            <a:pathLst>
              <a:path h="8229600" w="9930136">
                <a:moveTo>
                  <a:pt x="0" y="0"/>
                </a:moveTo>
                <a:lnTo>
                  <a:pt x="9930136" y="0"/>
                </a:lnTo>
                <a:lnTo>
                  <a:pt x="9930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71600" y="666004"/>
            <a:ext cx="3712347" cy="49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2"/>
              </a:lnSpc>
              <a:spcBef>
                <a:spcPct val="0"/>
              </a:spcBef>
            </a:pPr>
            <a:r>
              <a:rPr lang="en-US" sz="3557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&lt;dependencies&gt;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5956" y="1551443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5956" y="2900857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5956" y="5114192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5400000">
            <a:off x="14232776" y="5832009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4876800" y="0"/>
                </a:moveTo>
                <a:lnTo>
                  <a:pt x="0" y="0"/>
                </a:lnTo>
                <a:lnTo>
                  <a:pt x="0" y="4114800"/>
                </a:lnTo>
                <a:lnTo>
                  <a:pt x="4876800" y="4114800"/>
                </a:lnTo>
                <a:lnTo>
                  <a:pt x="4876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9486" y="7162418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50891" y="263393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50891" y="1687423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75811" y="3817214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75811" y="6253457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5811" y="8337182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1801" y="1694881"/>
            <a:ext cx="6134723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132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Data JPA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7711" y="2218867"/>
            <a:ext cx="5324588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300" spc="12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Permite interação com o banco de dados e facilita a persistência.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41801" y="3118912"/>
            <a:ext cx="5211634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132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Boot Starter Web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46868" y="3702956"/>
            <a:ext cx="5324588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300" spc="12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Usada para criar os controladores REST no Spring Boot que expõem endpoints da API para o front interagir com o back.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41801" y="5248702"/>
            <a:ext cx="3707719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132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DevTools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46868" y="5832013"/>
            <a:ext cx="5324588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300" spc="12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Essa dependência permite que você faça alterações no código e veja as mudanças sem precisar reiniciar a aplicação manualmente.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5331" y="7342679"/>
            <a:ext cx="6134723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132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Boot Starter Mail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27156" y="7990889"/>
            <a:ext cx="5324588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300" spc="12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Suporte para envio de emails usando o JavaMail.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57277" y="419293"/>
            <a:ext cx="5211634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132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PostgreSQL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37129" y="1059754"/>
            <a:ext cx="5324588" cy="62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300" spc="12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Permite que a aplicação conecte com o banco de dados PostgreSQL.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66735" y="1841366"/>
            <a:ext cx="5211634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132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Lombok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46587" y="2472302"/>
            <a:ext cx="5324588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300" spc="12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Gera código automaticamente em tempo de compilação, como getters, setters e construtores, reduzindo os códigos repetitivos.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66735" y="3970983"/>
            <a:ext cx="5211634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132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SpringDoc OpenAPI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46587" y="4620969"/>
            <a:ext cx="5324588" cy="153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300" spc="12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Integração com o Swagger para gerar a documentação da API automaticamente, facilita a interação durante o desenvolvimento.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66735" y="6414121"/>
            <a:ext cx="5211634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132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JUnit Jupiter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46587" y="7054582"/>
            <a:ext cx="5324588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300" spc="12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Usado para criar e rodar testes unitários e de integração, testar comportamento da API e interações com o banco de dados.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91656" y="8446946"/>
            <a:ext cx="6134723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91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00" spc="132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Security Core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37566" y="8970932"/>
            <a:ext cx="5324588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300" spc="12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Adiciona segurança à aplicação, utilizado para criptografar as senhas utilizando Bcrypt.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04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606450" y="4953646"/>
            <a:ext cx="7886660" cy="5333354"/>
          </a:xfrm>
          <a:custGeom>
            <a:avLst/>
            <a:gdLst/>
            <a:ahLst/>
            <a:cxnLst/>
            <a:rect r="r" b="b" t="t" l="l"/>
            <a:pathLst>
              <a:path h="5333354" w="7886660">
                <a:moveTo>
                  <a:pt x="7886660" y="0"/>
                </a:moveTo>
                <a:lnTo>
                  <a:pt x="0" y="0"/>
                </a:lnTo>
                <a:lnTo>
                  <a:pt x="0" y="5333354"/>
                </a:lnTo>
                <a:lnTo>
                  <a:pt x="7886660" y="5333354"/>
                </a:lnTo>
                <a:lnTo>
                  <a:pt x="788666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4344670" y="0"/>
            <a:ext cx="7886660" cy="5333354"/>
          </a:xfrm>
          <a:custGeom>
            <a:avLst/>
            <a:gdLst/>
            <a:ahLst/>
            <a:cxnLst/>
            <a:rect r="r" b="b" t="t" l="l"/>
            <a:pathLst>
              <a:path h="5333354" w="7886660">
                <a:moveTo>
                  <a:pt x="7886660" y="0"/>
                </a:moveTo>
                <a:lnTo>
                  <a:pt x="0" y="0"/>
                </a:lnTo>
                <a:lnTo>
                  <a:pt x="0" y="5333354"/>
                </a:lnTo>
                <a:lnTo>
                  <a:pt x="7886660" y="5333354"/>
                </a:lnTo>
                <a:lnTo>
                  <a:pt x="788666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98759"/>
            <a:ext cx="11050400" cy="179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D2A07A"/>
                </a:solidFill>
                <a:latin typeface="Bree Serif"/>
                <a:ea typeface="Bree Serif"/>
                <a:cs typeface="Bree Serif"/>
                <a:sym typeface="Bree Serif"/>
              </a:rPr>
              <a:t>Recursos e Funcionalidades do Sistema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18800" y="1085850"/>
            <a:ext cx="11050400" cy="91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Recursos do Sistema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00689" y="2616295"/>
            <a:ext cx="6123766" cy="1675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332" indent="-302166" lvl="1">
              <a:lnSpc>
                <a:spcPts val="4562"/>
              </a:lnSpc>
              <a:buFont typeface="Arial"/>
              <a:buChar char="•"/>
            </a:pPr>
            <a:r>
              <a:rPr lang="en-US" sz="2799" spc="153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 @RestController:</a:t>
            </a:r>
            <a:r>
              <a:rPr lang="en-US" sz="2799" spc="153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 Fornece os endpoints que realizarão as funcionalidades do código.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37711" y="-199441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0" y="0"/>
                </a:moveTo>
                <a:lnTo>
                  <a:pt x="4876800" y="0"/>
                </a:lnTo>
                <a:lnTo>
                  <a:pt x="4876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92978">
            <a:off x="2623299" y="-1641641"/>
            <a:ext cx="5288285" cy="4461990"/>
          </a:xfrm>
          <a:custGeom>
            <a:avLst/>
            <a:gdLst/>
            <a:ahLst/>
            <a:cxnLst/>
            <a:rect r="r" b="b" t="t" l="l"/>
            <a:pathLst>
              <a:path h="4461990" w="5288285">
                <a:moveTo>
                  <a:pt x="0" y="0"/>
                </a:moveTo>
                <a:lnTo>
                  <a:pt x="5288285" y="0"/>
                </a:lnTo>
                <a:lnTo>
                  <a:pt x="5288285" y="4461990"/>
                </a:lnTo>
                <a:lnTo>
                  <a:pt x="0" y="446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2616342"/>
            <a:ext cx="6907569" cy="167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sz="2799" spc="153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 @CrossOrigin</a:t>
            </a:r>
            <a:r>
              <a:rPr lang="en-US" sz="2799" spc="153">
                <a:solidFill>
                  <a:srgbClr val="5C3B2A"/>
                </a:solidFill>
                <a:latin typeface="Bree Serif"/>
                <a:ea typeface="Bree Serif"/>
                <a:cs typeface="Bree Serif"/>
                <a:sym typeface="Bree Serif"/>
              </a:rPr>
              <a:t>:</a:t>
            </a:r>
            <a:r>
              <a:rPr lang="en-US" sz="2799" spc="153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 Permite requisições de origem cruzada, no caso, do endereço “http://localhost:5173”.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029200"/>
            <a:ext cx="7398813" cy="167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sz="2799" spc="153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Serviço de Email: </a:t>
            </a:r>
            <a:r>
              <a:rPr lang="en-US" sz="2799" spc="153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Usa o “EmailService” para enviar notificações, como confirmação de empréstimos.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0689" y="4901834"/>
            <a:ext cx="6420894" cy="2247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sz="2799" spc="153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 Integração com o Repositório: </a:t>
            </a:r>
            <a:r>
              <a:rPr lang="en-US" sz="2799" spc="153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Utiliza o “LivroRepository” para realizar operações no banco de dados.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75042" y="7758826"/>
            <a:ext cx="9137916" cy="110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sz="2799" spc="153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Consumo de API: </a:t>
            </a:r>
            <a:r>
              <a:rPr lang="en-US" sz="2799" spc="153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 Verifica a existência de ISBNs usando a API pública “https://openlibrary.org”.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18800" y="1433104"/>
            <a:ext cx="11050400" cy="90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Funcionalidades do Sistema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37711" y="-199441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0" y="0"/>
                </a:moveTo>
                <a:lnTo>
                  <a:pt x="4876800" y="0"/>
                </a:lnTo>
                <a:lnTo>
                  <a:pt x="4876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992978">
            <a:off x="2623299" y="-1641641"/>
            <a:ext cx="5288285" cy="4461990"/>
          </a:xfrm>
          <a:custGeom>
            <a:avLst/>
            <a:gdLst/>
            <a:ahLst/>
            <a:cxnLst/>
            <a:rect r="r" b="b" t="t" l="l"/>
            <a:pathLst>
              <a:path h="4461990" w="5288285">
                <a:moveTo>
                  <a:pt x="0" y="0"/>
                </a:moveTo>
                <a:lnTo>
                  <a:pt x="5288285" y="0"/>
                </a:lnTo>
                <a:lnTo>
                  <a:pt x="5288285" y="4461990"/>
                </a:lnTo>
                <a:lnTo>
                  <a:pt x="0" y="446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72515">
            <a:off x="13869577" y="6742921"/>
            <a:ext cx="5962380" cy="5030758"/>
          </a:xfrm>
          <a:custGeom>
            <a:avLst/>
            <a:gdLst/>
            <a:ahLst/>
            <a:cxnLst/>
            <a:rect r="r" b="b" t="t" l="l"/>
            <a:pathLst>
              <a:path h="5030758" w="5962380">
                <a:moveTo>
                  <a:pt x="0" y="0"/>
                </a:moveTo>
                <a:lnTo>
                  <a:pt x="5962379" y="0"/>
                </a:lnTo>
                <a:lnTo>
                  <a:pt x="5962379" y="5030758"/>
                </a:lnTo>
                <a:lnTo>
                  <a:pt x="0" y="50307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986926">
            <a:off x="14412367" y="6875428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0" y="0"/>
                </a:moveTo>
                <a:lnTo>
                  <a:pt x="4876800" y="0"/>
                </a:lnTo>
                <a:lnTo>
                  <a:pt x="4876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37746" y="3300290"/>
            <a:ext cx="7106254" cy="2507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1"/>
              </a:lnSpc>
            </a:pPr>
            <a:r>
              <a:rPr lang="en-US" sz="3099" spc="170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Endpoint </a:t>
            </a:r>
            <a:r>
              <a:rPr lang="en-US" sz="3099" spc="170">
                <a:solidFill>
                  <a:srgbClr val="B5761F"/>
                </a:solidFill>
                <a:latin typeface="Bree Serif"/>
                <a:ea typeface="Bree Serif"/>
                <a:cs typeface="Bree Serif"/>
                <a:sym typeface="Bree Serif"/>
              </a:rPr>
              <a:t>@PostMapping</a:t>
            </a:r>
            <a:r>
              <a:rPr lang="en-US" sz="3099" spc="170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 para adicionar livros ao Banco de dados.</a:t>
            </a:r>
          </a:p>
          <a:p>
            <a:pPr algn="l">
              <a:lnSpc>
                <a:spcPts val="5051"/>
              </a:lnSpc>
            </a:pPr>
          </a:p>
          <a:p>
            <a:pPr algn="l">
              <a:lnSpc>
                <a:spcPts val="5051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744512" y="3300290"/>
            <a:ext cx="7106254" cy="2507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1"/>
              </a:lnSpc>
            </a:pPr>
            <a:r>
              <a:rPr lang="en-US" sz="3099" spc="170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Endpoint </a:t>
            </a:r>
            <a:r>
              <a:rPr lang="en-US" sz="3099" spc="170">
                <a:solidFill>
                  <a:srgbClr val="B5761F"/>
                </a:solidFill>
                <a:latin typeface="Bree Serif"/>
                <a:ea typeface="Bree Serif"/>
                <a:cs typeface="Bree Serif"/>
                <a:sym typeface="Bree Serif"/>
              </a:rPr>
              <a:t>@DeleteMapping</a:t>
            </a:r>
            <a:r>
              <a:rPr lang="en-US" sz="3099" spc="170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 para apagar livros do Banco de dados.</a:t>
            </a:r>
          </a:p>
          <a:p>
            <a:pPr algn="l">
              <a:lnSpc>
                <a:spcPts val="5051"/>
              </a:lnSpc>
            </a:pPr>
          </a:p>
          <a:p>
            <a:pPr algn="l">
              <a:lnSpc>
                <a:spcPts val="505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744512" y="5449281"/>
            <a:ext cx="7106254" cy="378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1"/>
              </a:lnSpc>
            </a:pPr>
            <a:r>
              <a:rPr lang="en-US" sz="3099" spc="170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Endpoint </a:t>
            </a:r>
            <a:r>
              <a:rPr lang="en-US" sz="3099" spc="170">
                <a:solidFill>
                  <a:srgbClr val="B5761F"/>
                </a:solidFill>
                <a:latin typeface="Bree Serif"/>
                <a:ea typeface="Bree Serif"/>
                <a:cs typeface="Bree Serif"/>
                <a:sym typeface="Bree Serif"/>
              </a:rPr>
              <a:t>@GetMapping</a:t>
            </a:r>
            <a:r>
              <a:rPr lang="en-US" sz="3099" spc="170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 para listar  livros disponíveis, buscar livros por título ou autor e validar o isbn através da API.</a:t>
            </a:r>
          </a:p>
          <a:p>
            <a:pPr algn="l">
              <a:lnSpc>
                <a:spcPts val="5051"/>
              </a:lnSpc>
            </a:pPr>
          </a:p>
          <a:p>
            <a:pPr algn="l">
              <a:lnSpc>
                <a:spcPts val="505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000689" y="5449281"/>
            <a:ext cx="7106254" cy="314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1"/>
              </a:lnSpc>
            </a:pPr>
            <a:r>
              <a:rPr lang="en-US" sz="3099" spc="170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Endpoint </a:t>
            </a:r>
            <a:r>
              <a:rPr lang="en-US" sz="3099" spc="170">
                <a:solidFill>
                  <a:srgbClr val="B5761F"/>
                </a:solidFill>
                <a:latin typeface="Bree Serif"/>
                <a:ea typeface="Bree Serif"/>
                <a:cs typeface="Bree Serif"/>
                <a:sym typeface="Bree Serif"/>
              </a:rPr>
              <a:t>@PatchMapping</a:t>
            </a:r>
          </a:p>
          <a:p>
            <a:pPr algn="l">
              <a:lnSpc>
                <a:spcPts val="5051"/>
              </a:lnSpc>
            </a:pPr>
            <a:r>
              <a:rPr lang="en-US" sz="3099" spc="170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para realizar o empréstimo ou a devolução dos livros.</a:t>
            </a:r>
          </a:p>
          <a:p>
            <a:pPr algn="l">
              <a:lnSpc>
                <a:spcPts val="5051"/>
              </a:lnSpc>
            </a:pPr>
          </a:p>
          <a:p>
            <a:pPr algn="l">
              <a:lnSpc>
                <a:spcPts val="505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05120" y="4112396"/>
            <a:ext cx="9974937" cy="6745551"/>
          </a:xfrm>
          <a:custGeom>
            <a:avLst/>
            <a:gdLst/>
            <a:ahLst/>
            <a:cxnLst/>
            <a:rect r="r" b="b" t="t" l="l"/>
            <a:pathLst>
              <a:path h="6745551" w="9974937">
                <a:moveTo>
                  <a:pt x="0" y="0"/>
                </a:moveTo>
                <a:lnTo>
                  <a:pt x="9974937" y="0"/>
                </a:lnTo>
                <a:lnTo>
                  <a:pt x="9974937" y="6745551"/>
                </a:lnTo>
                <a:lnTo>
                  <a:pt x="0" y="6745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8051" y="2675550"/>
            <a:ext cx="783636" cy="59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34"/>
              </a:lnSpc>
            </a:pPr>
            <a:r>
              <a:rPr lang="en-US" sz="4290" b="true">
                <a:solidFill>
                  <a:srgbClr val="604E41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58051" y="3640126"/>
            <a:ext cx="783636" cy="59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34"/>
              </a:lnSpc>
            </a:pPr>
            <a:r>
              <a:rPr lang="en-US" sz="4290" b="true">
                <a:solidFill>
                  <a:srgbClr val="604E41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58051" y="4604702"/>
            <a:ext cx="783636" cy="59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34"/>
              </a:lnSpc>
            </a:pPr>
            <a:r>
              <a:rPr lang="en-US" sz="4290" b="true">
                <a:solidFill>
                  <a:srgbClr val="604E41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58051" y="5569279"/>
            <a:ext cx="783636" cy="59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34"/>
              </a:lnSpc>
            </a:pPr>
            <a:r>
              <a:rPr lang="en-US" sz="4290" b="true">
                <a:solidFill>
                  <a:srgbClr val="604E41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58051" y="6533855"/>
            <a:ext cx="783636" cy="59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34"/>
              </a:lnSpc>
            </a:pPr>
            <a:r>
              <a:rPr lang="en-US" sz="4290" b="true">
                <a:solidFill>
                  <a:srgbClr val="604E41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8051" y="7498431"/>
            <a:ext cx="783636" cy="59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34"/>
              </a:lnSpc>
            </a:pPr>
            <a:r>
              <a:rPr lang="en-US" sz="4290" b="true">
                <a:solidFill>
                  <a:srgbClr val="604E41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0222" y="2687630"/>
            <a:ext cx="3702323" cy="41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49" spc="195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INTRODUÇÃO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0222" y="3650400"/>
            <a:ext cx="3352307" cy="41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49" spc="195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TECNOLOGIAS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60222" y="4613170"/>
            <a:ext cx="2185585" cy="41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49" spc="195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BIBLIOTECAS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60222" y="6538710"/>
            <a:ext cx="3702323" cy="41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49" spc="195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DEPENDÊNCIAS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60222" y="7501480"/>
            <a:ext cx="5283778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49" spc="195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RECURSOS E FUNCIONALIDADES DO SISTEMA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437711" y="-199441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0" y="0"/>
                </a:moveTo>
                <a:lnTo>
                  <a:pt x="4876800" y="0"/>
                </a:lnTo>
                <a:lnTo>
                  <a:pt x="4876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860222" y="5590081"/>
            <a:ext cx="3352307" cy="41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49" spc="195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FRAMEWORKS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95984" y="4681396"/>
            <a:ext cx="6408720" cy="6981810"/>
          </a:xfrm>
          <a:custGeom>
            <a:avLst/>
            <a:gdLst/>
            <a:ahLst/>
            <a:cxnLst/>
            <a:rect r="r" b="b" t="t" l="l"/>
            <a:pathLst>
              <a:path h="6981810" w="6408720">
                <a:moveTo>
                  <a:pt x="0" y="0"/>
                </a:moveTo>
                <a:lnTo>
                  <a:pt x="6408720" y="0"/>
                </a:lnTo>
                <a:lnTo>
                  <a:pt x="6408720" y="6981811"/>
                </a:lnTo>
                <a:lnTo>
                  <a:pt x="0" y="6981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86497" y="1478069"/>
            <a:ext cx="6030444" cy="91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1"/>
              </a:lnSpc>
            </a:pPr>
            <a:r>
              <a:rPr lang="en-US" sz="6399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Introdução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86497" y="2682878"/>
            <a:ext cx="11912927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sz="2999" spc="164" b="true">
                <a:solidFill>
                  <a:srgbClr val="604E4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GERENCIAMENTO DE BIBLIOTECA - LIBRARY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3734743" y="-149563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4876800" y="0"/>
                </a:moveTo>
                <a:lnTo>
                  <a:pt x="0" y="0"/>
                </a:lnTo>
                <a:lnTo>
                  <a:pt x="0" y="4114800"/>
                </a:lnTo>
                <a:lnTo>
                  <a:pt x="4876800" y="4114800"/>
                </a:lnTo>
                <a:lnTo>
                  <a:pt x="4876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55173" y="4746287"/>
            <a:ext cx="9449499" cy="367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3342" spc="-30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O que é Java?</a:t>
            </a:r>
          </a:p>
          <a:p>
            <a:pPr algn="l">
              <a:lnSpc>
                <a:spcPts val="3609"/>
              </a:lnSpc>
            </a:pPr>
            <a:r>
              <a:rPr lang="en-US" sz="3342" spc="-30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Java é uma linguagem de programação de alto nível, orientada a objetos, a linguagem é conhecida por sua robustez, segurança e grande ecossistema de bibliotecas e frameworks. Desenvolvida pela Sun Microsystems (atualmente parte da Oracle) na década de 1990.</a:t>
            </a:r>
          </a:p>
          <a:p>
            <a:pPr algn="l">
              <a:lnSpc>
                <a:spcPts val="360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99682" y="3196128"/>
            <a:ext cx="9670982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sz="2999" spc="164" b="true">
                <a:solidFill>
                  <a:srgbClr val="604E4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Técnicas de Programação II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28441" y="9144000"/>
            <a:ext cx="9670982" cy="569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sz="2999" spc="164" b="true">
                <a:solidFill>
                  <a:srgbClr val="604E4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 Beatriz, Bruna, Julia e Maria Eduarda.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81705" y="-9720009"/>
            <a:ext cx="13412590" cy="13004624"/>
          </a:xfrm>
          <a:custGeom>
            <a:avLst/>
            <a:gdLst/>
            <a:ahLst/>
            <a:cxnLst/>
            <a:rect r="r" b="b" t="t" l="l"/>
            <a:pathLst>
              <a:path h="13004624" w="13412590">
                <a:moveTo>
                  <a:pt x="0" y="0"/>
                </a:moveTo>
                <a:lnTo>
                  <a:pt x="13412590" y="0"/>
                </a:lnTo>
                <a:lnTo>
                  <a:pt x="13412590" y="13004624"/>
                </a:lnTo>
                <a:lnTo>
                  <a:pt x="0" y="13004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9209216">
            <a:off x="-6904116" y="6096201"/>
            <a:ext cx="8280045" cy="6903487"/>
          </a:xfrm>
          <a:custGeom>
            <a:avLst/>
            <a:gdLst/>
            <a:ahLst/>
            <a:cxnLst/>
            <a:rect r="r" b="b" t="t" l="l"/>
            <a:pathLst>
              <a:path h="6903487" w="8280045">
                <a:moveTo>
                  <a:pt x="0" y="6903487"/>
                </a:moveTo>
                <a:lnTo>
                  <a:pt x="8280045" y="6903487"/>
                </a:lnTo>
                <a:lnTo>
                  <a:pt x="8280045" y="0"/>
                </a:lnTo>
                <a:lnTo>
                  <a:pt x="0" y="0"/>
                </a:lnTo>
                <a:lnTo>
                  <a:pt x="0" y="690348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95004" y="5847801"/>
            <a:ext cx="984976" cy="1021074"/>
          </a:xfrm>
          <a:custGeom>
            <a:avLst/>
            <a:gdLst/>
            <a:ahLst/>
            <a:cxnLst/>
            <a:rect r="r" b="b" t="t" l="l"/>
            <a:pathLst>
              <a:path h="1021074" w="984976">
                <a:moveTo>
                  <a:pt x="0" y="0"/>
                </a:moveTo>
                <a:lnTo>
                  <a:pt x="984976" y="0"/>
                </a:lnTo>
                <a:lnTo>
                  <a:pt x="984976" y="1021074"/>
                </a:lnTo>
                <a:lnTo>
                  <a:pt x="0" y="102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42953" y="7766876"/>
            <a:ext cx="1289078" cy="1328185"/>
          </a:xfrm>
          <a:custGeom>
            <a:avLst/>
            <a:gdLst/>
            <a:ahLst/>
            <a:cxnLst/>
            <a:rect r="r" b="b" t="t" l="l"/>
            <a:pathLst>
              <a:path h="1328185" w="1289078">
                <a:moveTo>
                  <a:pt x="0" y="0"/>
                </a:moveTo>
                <a:lnTo>
                  <a:pt x="1289078" y="0"/>
                </a:lnTo>
                <a:lnTo>
                  <a:pt x="1289078" y="1328185"/>
                </a:lnTo>
                <a:lnTo>
                  <a:pt x="0" y="1328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47" t="0" r="-1614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44362" y="3838633"/>
            <a:ext cx="1859531" cy="1136380"/>
          </a:xfrm>
          <a:custGeom>
            <a:avLst/>
            <a:gdLst/>
            <a:ahLst/>
            <a:cxnLst/>
            <a:rect r="r" b="b" t="t" l="l"/>
            <a:pathLst>
              <a:path h="1136380" w="1859531">
                <a:moveTo>
                  <a:pt x="0" y="0"/>
                </a:moveTo>
                <a:lnTo>
                  <a:pt x="1859531" y="0"/>
                </a:lnTo>
                <a:lnTo>
                  <a:pt x="1859531" y="1136380"/>
                </a:lnTo>
                <a:lnTo>
                  <a:pt x="0" y="1136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09105" y="429975"/>
            <a:ext cx="8273643" cy="90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Tecnologias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15931" y="1819652"/>
            <a:ext cx="5124996" cy="1314728"/>
            <a:chOff x="0" y="0"/>
            <a:chExt cx="6833328" cy="17529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2358" cy="1666608"/>
            </a:xfrm>
            <a:custGeom>
              <a:avLst/>
              <a:gdLst/>
              <a:ahLst/>
              <a:cxnLst/>
              <a:rect r="r" b="b" t="t" l="l"/>
              <a:pathLst>
                <a:path h="1666608" w="1682358">
                  <a:moveTo>
                    <a:pt x="0" y="0"/>
                  </a:moveTo>
                  <a:lnTo>
                    <a:pt x="1682358" y="0"/>
                  </a:lnTo>
                  <a:lnTo>
                    <a:pt x="1682358" y="1666608"/>
                  </a:lnTo>
                  <a:lnTo>
                    <a:pt x="0" y="1666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6251" t="-8833" r="-26251" b="-6624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280349" y="28575"/>
              <a:ext cx="4552978" cy="172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888" spc="-1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Intellij  IDEA</a:t>
              </a:r>
            </a:p>
            <a:p>
              <a:pPr algn="l">
                <a:lnSpc>
                  <a:spcPts val="2039"/>
                </a:lnSpc>
              </a:pPr>
              <a:r>
                <a:rPr lang="en-US" sz="1888" spc="-16">
                  <a:solidFill>
                    <a:srgbClr val="5C3B2A"/>
                  </a:solidFill>
                  <a:latin typeface="Bree Serif"/>
                  <a:ea typeface="Bree Serif"/>
                  <a:cs typeface="Bree Serif"/>
                  <a:sym typeface="Bree Serif"/>
                </a:rPr>
                <a:t>Ambiente de desenvolvimento integrado (IDE) utilizado para o desenvolvimento do Back-end em Java 17.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930609" y="3830001"/>
            <a:ext cx="1144273" cy="1019605"/>
          </a:xfrm>
          <a:custGeom>
            <a:avLst/>
            <a:gdLst/>
            <a:ahLst/>
            <a:cxnLst/>
            <a:rect r="r" b="b" t="t" l="l"/>
            <a:pathLst>
              <a:path h="1019605" w="1144273">
                <a:moveTo>
                  <a:pt x="0" y="0"/>
                </a:moveTo>
                <a:lnTo>
                  <a:pt x="1144272" y="0"/>
                </a:lnTo>
                <a:lnTo>
                  <a:pt x="1144272" y="1019605"/>
                </a:lnTo>
                <a:lnTo>
                  <a:pt x="0" y="10196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89496" y="3746272"/>
            <a:ext cx="3376210" cy="100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8"/>
              </a:lnSpc>
            </a:pPr>
            <a:r>
              <a:rPr lang="en-US" sz="1841" spc="-1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React</a:t>
            </a:r>
          </a:p>
          <a:p>
            <a:pPr algn="l">
              <a:lnSpc>
                <a:spcPts val="1988"/>
              </a:lnSpc>
            </a:pPr>
            <a:r>
              <a:rPr lang="en-US" sz="1841" spc="-16">
                <a:solidFill>
                  <a:srgbClr val="5C3B2A"/>
                </a:solidFill>
                <a:latin typeface="Bree Serif"/>
                <a:ea typeface="Bree Serif"/>
                <a:cs typeface="Bree Serif"/>
                <a:sym typeface="Bree Serif"/>
              </a:rPr>
              <a:t>Biblioteca JavaScript para criar interfaces de usuário interativas e dinâmicas no Front-end.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88844" y="5742432"/>
            <a:ext cx="5052083" cy="1571917"/>
            <a:chOff x="0" y="0"/>
            <a:chExt cx="6736111" cy="20958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117750"/>
              <a:ext cx="1682358" cy="1860389"/>
            </a:xfrm>
            <a:custGeom>
              <a:avLst/>
              <a:gdLst/>
              <a:ahLst/>
              <a:cxnLst/>
              <a:rect r="r" b="b" t="t" l="l"/>
              <a:pathLst>
                <a:path h="1860389" w="1682358">
                  <a:moveTo>
                    <a:pt x="0" y="0"/>
                  </a:moveTo>
                  <a:lnTo>
                    <a:pt x="1682358" y="0"/>
                  </a:lnTo>
                  <a:lnTo>
                    <a:pt x="1682358" y="1860389"/>
                  </a:lnTo>
                  <a:lnTo>
                    <a:pt x="0" y="1860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4789" r="0" b="-11478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2183132" y="28575"/>
              <a:ext cx="4552978" cy="2067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888" spc="-1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Spring Boot</a:t>
              </a:r>
            </a:p>
            <a:p>
              <a:pPr algn="l">
                <a:lnSpc>
                  <a:spcPts val="2039"/>
                </a:lnSpc>
              </a:pPr>
              <a:r>
                <a:rPr lang="en-US" sz="1888" spc="-16">
                  <a:solidFill>
                    <a:srgbClr val="5C3B2A"/>
                  </a:solidFill>
                  <a:latin typeface="Bree Serif"/>
                  <a:ea typeface="Bree Serif"/>
                  <a:cs typeface="Bree Serif"/>
                  <a:sym typeface="Bree Serif"/>
                </a:rPr>
                <a:t>Framework utilizado para automatizar configurações e integrar recursos como banco de dados e segurança, acelerando a criação das APIs.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61757" y="7923948"/>
            <a:ext cx="4979170" cy="1314728"/>
            <a:chOff x="0" y="0"/>
            <a:chExt cx="6638893" cy="17529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10481"/>
              <a:ext cx="1487923" cy="1532010"/>
            </a:xfrm>
            <a:custGeom>
              <a:avLst/>
              <a:gdLst/>
              <a:ahLst/>
              <a:cxnLst/>
              <a:rect r="r" b="b" t="t" l="l"/>
              <a:pathLst>
                <a:path h="1532010" w="1487923">
                  <a:moveTo>
                    <a:pt x="0" y="0"/>
                  </a:moveTo>
                  <a:lnTo>
                    <a:pt x="1487923" y="0"/>
                  </a:lnTo>
                  <a:lnTo>
                    <a:pt x="1487923" y="1532009"/>
                  </a:lnTo>
                  <a:lnTo>
                    <a:pt x="0" y="1532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085915" y="28575"/>
              <a:ext cx="4552978" cy="17243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888" spc="-1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PostgreSQL</a:t>
              </a:r>
            </a:p>
            <a:p>
              <a:pPr algn="l">
                <a:lnSpc>
                  <a:spcPts val="2039"/>
                </a:lnSpc>
              </a:pPr>
              <a:r>
                <a:rPr lang="en-US" sz="1888" spc="-16">
                  <a:solidFill>
                    <a:srgbClr val="5C3B2A"/>
                  </a:solidFill>
                  <a:latin typeface="Bree Serif"/>
                  <a:ea typeface="Bree Serif"/>
                  <a:cs typeface="Bree Serif"/>
                  <a:sym typeface="Bree Serif"/>
                </a:rPr>
                <a:t>Banco de dados relacional utilizado para armazenar dados de forma segura e eficiente.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995004" y="1859747"/>
            <a:ext cx="984976" cy="1181971"/>
          </a:xfrm>
          <a:custGeom>
            <a:avLst/>
            <a:gdLst/>
            <a:ahLst/>
            <a:cxnLst/>
            <a:rect r="r" b="b" t="t" l="l"/>
            <a:pathLst>
              <a:path h="1181971" w="984976">
                <a:moveTo>
                  <a:pt x="0" y="0"/>
                </a:moveTo>
                <a:lnTo>
                  <a:pt x="984976" y="0"/>
                </a:lnTo>
                <a:lnTo>
                  <a:pt x="984976" y="1181971"/>
                </a:lnTo>
                <a:lnTo>
                  <a:pt x="0" y="11819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517093" y="1963891"/>
            <a:ext cx="3448613" cy="75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8"/>
              </a:lnSpc>
            </a:pPr>
            <a:r>
              <a:rPr lang="en-US" sz="1841" spc="-1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Visual Studio Code</a:t>
            </a:r>
          </a:p>
          <a:p>
            <a:pPr algn="l">
              <a:lnSpc>
                <a:spcPts val="1988"/>
              </a:lnSpc>
            </a:pPr>
            <a:r>
              <a:rPr lang="en-US" sz="1841" spc="-16">
                <a:solidFill>
                  <a:srgbClr val="5C3B2A"/>
                </a:solidFill>
                <a:latin typeface="Bree Serif"/>
                <a:ea typeface="Bree Serif"/>
                <a:cs typeface="Bree Serif"/>
                <a:sym typeface="Bree Serif"/>
              </a:rPr>
              <a:t>Editor de código utilizado para o desenvolvimento do Front-end.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837150" y="3743980"/>
            <a:ext cx="5003777" cy="1388851"/>
            <a:chOff x="0" y="0"/>
            <a:chExt cx="6671703" cy="18518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59108" cy="1851802"/>
            </a:xfrm>
            <a:custGeom>
              <a:avLst/>
              <a:gdLst/>
              <a:ahLst/>
              <a:cxnLst/>
              <a:rect r="r" b="b" t="t" l="l"/>
              <a:pathLst>
                <a:path h="1851802" w="1359108">
                  <a:moveTo>
                    <a:pt x="0" y="0"/>
                  </a:moveTo>
                  <a:lnTo>
                    <a:pt x="1359108" y="0"/>
                  </a:lnTo>
                  <a:lnTo>
                    <a:pt x="1359108" y="1851802"/>
                  </a:lnTo>
                  <a:lnTo>
                    <a:pt x="0" y="185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37365" t="-15198" r="-36265" b="-12235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118725" y="305224"/>
              <a:ext cx="4552978" cy="1381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9"/>
                </a:lnSpc>
              </a:pPr>
              <a:r>
                <a:rPr lang="en-US" sz="1888" spc="-16">
                  <a:solidFill>
                    <a:srgbClr val="0000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Java 17</a:t>
              </a:r>
            </a:p>
            <a:p>
              <a:pPr algn="l">
                <a:lnSpc>
                  <a:spcPts val="2039"/>
                </a:lnSpc>
              </a:pPr>
              <a:r>
                <a:rPr lang="en-US" sz="1888" spc="-16">
                  <a:solidFill>
                    <a:srgbClr val="5C3B2A"/>
                  </a:solidFill>
                  <a:latin typeface="Bree Serif"/>
                  <a:ea typeface="Bree Serif"/>
                  <a:cs typeface="Bree Serif"/>
                  <a:sym typeface="Bree Serif"/>
                </a:rPr>
                <a:t>Linguagem de programação usada para implementar a lógica da aplicação no Back-end.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583234" y="5704073"/>
            <a:ext cx="3382472" cy="125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8"/>
              </a:lnSpc>
            </a:pPr>
            <a:r>
              <a:rPr lang="en-US" sz="1841" spc="-1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TypeScript</a:t>
            </a:r>
          </a:p>
          <a:p>
            <a:pPr algn="l">
              <a:lnSpc>
                <a:spcPts val="1988"/>
              </a:lnSpc>
            </a:pPr>
            <a:r>
              <a:rPr lang="en-US" sz="1841" spc="-1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Linguagem que adiciona tipagem estática ao JavaScript, melhorando a segurança e a qualidade do código.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89496" y="7985725"/>
            <a:ext cx="3376210" cy="1252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8"/>
              </a:lnSpc>
            </a:pPr>
            <a:r>
              <a:rPr lang="en-US" sz="1841" spc="-1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Vite</a:t>
            </a:r>
          </a:p>
          <a:p>
            <a:pPr algn="l">
              <a:lnSpc>
                <a:spcPts val="1988"/>
              </a:lnSpc>
            </a:pPr>
            <a:r>
              <a:rPr lang="en-US" sz="1841" spc="-1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Ferramenta de build utilizada para otimizar o processo de desenvolvimento e melhorar a performance da aplicação.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801763" y="3806740"/>
            <a:ext cx="2098008" cy="122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4"/>
              </a:lnSpc>
            </a:pPr>
            <a:r>
              <a:rPr lang="en-US" sz="1810" spc="-16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GitHub</a:t>
            </a:r>
          </a:p>
          <a:p>
            <a:pPr algn="l">
              <a:lnSpc>
                <a:spcPts val="1954"/>
              </a:lnSpc>
            </a:pPr>
            <a:r>
              <a:rPr lang="en-US" sz="1810" spc="-16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Utilizada no  projeto para colaboração e controle de versão do projeto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9986926">
            <a:off x="14412367" y="6875428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0" y="0"/>
                </a:moveTo>
                <a:lnTo>
                  <a:pt x="4876800" y="0"/>
                </a:lnTo>
                <a:lnTo>
                  <a:pt x="4876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600" y="2706823"/>
            <a:ext cx="940401" cy="940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5581" y="4672511"/>
            <a:ext cx="940401" cy="940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5581" y="6440216"/>
            <a:ext cx="940401" cy="94040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476692">
            <a:off x="-3374547" y="9091392"/>
            <a:ext cx="9930136" cy="8229600"/>
          </a:xfrm>
          <a:custGeom>
            <a:avLst/>
            <a:gdLst/>
            <a:ahLst/>
            <a:cxnLst/>
            <a:rect r="r" b="b" t="t" l="l"/>
            <a:pathLst>
              <a:path h="8229600" w="9930136">
                <a:moveTo>
                  <a:pt x="0" y="0"/>
                </a:moveTo>
                <a:lnTo>
                  <a:pt x="9930136" y="0"/>
                </a:lnTo>
                <a:lnTo>
                  <a:pt x="9930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37902" y="1018337"/>
            <a:ext cx="6678384" cy="90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Bibliotecas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15107" y="2840343"/>
            <a:ext cx="4304612" cy="35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Spring Boot Starter Data JPA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15107" y="4568699"/>
            <a:ext cx="3570390" cy="35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Spring Boot Starter Web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15107" y="6367565"/>
            <a:ext cx="3186337" cy="35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Spring Boot DevTools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3878" y="2736616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07859" y="4739186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7859" y="6478535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0">
            <a:off x="15506121" y="-937777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4876800" y="0"/>
                </a:moveTo>
                <a:lnTo>
                  <a:pt x="0" y="0"/>
                </a:lnTo>
                <a:lnTo>
                  <a:pt x="0" y="4114800"/>
                </a:lnTo>
                <a:lnTo>
                  <a:pt x="4876800" y="4114800"/>
                </a:lnTo>
                <a:lnTo>
                  <a:pt x="4876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15107" y="3221992"/>
            <a:ext cx="5601179" cy="69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Função: </a:t>
            </a:r>
            <a:r>
              <a:rPr lang="en-US" sz="2542" spc="-22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Acesso e manipulação de banco de dados.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15107" y="4966741"/>
            <a:ext cx="5601179" cy="69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Função: </a:t>
            </a:r>
            <a:r>
              <a:rPr lang="en-US" sz="2542" spc="-22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Criação de APIs RESTful e o gerenciamento de requisições HTTP.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40782" y="6787313"/>
            <a:ext cx="5208243" cy="69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Função: </a:t>
            </a:r>
            <a:r>
              <a:rPr lang="en-US" sz="2542" spc="-22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Ferramentas para facilitar o desenvolvimento.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71600" y="8088215"/>
            <a:ext cx="940401" cy="94040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583878" y="8087652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15107" y="8171723"/>
            <a:ext cx="3596065" cy="35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Spring Boot Starter Mail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15107" y="8553371"/>
            <a:ext cx="5601179" cy="69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Função: </a:t>
            </a:r>
            <a:r>
              <a:rPr lang="en-US" sz="2542" spc="-22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Suporte para envio de e-mails usando o JavaMail.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586527" y="972992"/>
            <a:ext cx="940401" cy="94040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798805" y="1002785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96709" y="1019600"/>
            <a:ext cx="4304612" cy="35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PostgreSQL Driver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96709" y="1401249"/>
            <a:ext cx="5911390" cy="69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Função: </a:t>
            </a:r>
            <a:r>
              <a:rPr lang="en-US" sz="2542" spc="-22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Driver JDBC para conectar o projeto a um banco de dados PostgreSQL.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596052" y="2706823"/>
            <a:ext cx="940401" cy="94040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808330" y="2736616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896709" y="2735398"/>
            <a:ext cx="4304612" cy="35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Lombok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96709" y="3117046"/>
            <a:ext cx="5911390" cy="10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Função: </a:t>
            </a:r>
            <a:r>
              <a:rPr lang="en-US" sz="2542" spc="-22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Reduz código repetitivo, gerando automaticamente métodos como getters, setters e construtores.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586527" y="4402336"/>
            <a:ext cx="940401" cy="94040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896709" y="4501023"/>
            <a:ext cx="4304612" cy="35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SpringDoc OpenAPI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98805" y="4432130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7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896709" y="4882671"/>
            <a:ext cx="5601179" cy="10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Função: </a:t>
            </a:r>
            <a:r>
              <a:rPr lang="en-US" sz="2542" spc="-22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Gera e exibe a documentação automática da API com uma interface gráfica (Swagger UI).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9586527" y="6150925"/>
            <a:ext cx="940401" cy="940401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0896709" y="6249611"/>
            <a:ext cx="4304612" cy="35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JUnit Jupiter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798805" y="6180718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8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896709" y="6631260"/>
            <a:ext cx="5601179" cy="10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Função: </a:t>
            </a:r>
            <a:r>
              <a:rPr lang="en-US" sz="2542" spc="-22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Ferramenta de testes unitários para validar o comportamento do código.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9596052" y="7926290"/>
            <a:ext cx="940401" cy="940401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0906234" y="8024976"/>
            <a:ext cx="4304612" cy="35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Spring Security Core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808330" y="7956084"/>
            <a:ext cx="515845" cy="84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6"/>
              </a:lnSpc>
            </a:pPr>
            <a:r>
              <a:rPr lang="en-US" sz="5968" spc="208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9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906234" y="8406625"/>
            <a:ext cx="5901865" cy="103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  <a:r>
              <a:rPr lang="en-US" sz="2542" spc="-22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Função: </a:t>
            </a:r>
            <a:r>
              <a:rPr lang="en-US" sz="2542" spc="-22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Oferece funcionalidades de segurança, como autenticação e controle de acesso.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04E4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02267" y="1085850"/>
            <a:ext cx="8273643" cy="91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 que é React?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5802267" y="-629813"/>
            <a:ext cx="11604533" cy="11251562"/>
          </a:xfrm>
          <a:custGeom>
            <a:avLst/>
            <a:gdLst/>
            <a:ahLst/>
            <a:cxnLst/>
            <a:rect r="r" b="b" t="t" l="l"/>
            <a:pathLst>
              <a:path h="11251562" w="11604533">
                <a:moveTo>
                  <a:pt x="11604534" y="0"/>
                </a:moveTo>
                <a:lnTo>
                  <a:pt x="0" y="0"/>
                </a:lnTo>
                <a:lnTo>
                  <a:pt x="0" y="11251562"/>
                </a:lnTo>
                <a:lnTo>
                  <a:pt x="11604534" y="11251562"/>
                </a:lnTo>
                <a:lnTo>
                  <a:pt x="1160453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42141" y="2647677"/>
            <a:ext cx="11375474" cy="234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 React é uma biblioteca de código aberto para interfaces gráficas (GUI) que tem como foco uma só coisa: tornar a experiência do usuário com a interface mais eficiente, foi anunciado na Jsconf em 2013 como open source pelo Facebook.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60601" y="6044501"/>
            <a:ext cx="7507828" cy="48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7520" indent="-373760" lvl="1">
              <a:lnSpc>
                <a:spcPts val="3739"/>
              </a:lnSpc>
              <a:buFont typeface="Arial"/>
              <a:buChar char="•"/>
            </a:pPr>
            <a:r>
              <a:rPr lang="en-US" sz="3462" spc="-31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Framework   X   Biblioteca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2169" y="2360809"/>
            <a:ext cx="955109" cy="9551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18736" y="4532433"/>
            <a:ext cx="955109" cy="95510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71212" y="7656579"/>
            <a:ext cx="955109" cy="95510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4E41">
                <a:alpha val="71765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1476692">
            <a:off x="-2424605" y="7753358"/>
            <a:ext cx="9930136" cy="8229600"/>
          </a:xfrm>
          <a:custGeom>
            <a:avLst/>
            <a:gdLst/>
            <a:ahLst/>
            <a:cxnLst/>
            <a:rect r="r" b="b" t="t" l="l"/>
            <a:pathLst>
              <a:path h="8229600" w="9930136">
                <a:moveTo>
                  <a:pt x="0" y="0"/>
                </a:moveTo>
                <a:lnTo>
                  <a:pt x="9930136" y="0"/>
                </a:lnTo>
                <a:lnTo>
                  <a:pt x="9930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7618" y="540191"/>
            <a:ext cx="13067187" cy="90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Como o React ajudou no projeto?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4871124" y="-713660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4876800" y="0"/>
                </a:moveTo>
                <a:lnTo>
                  <a:pt x="0" y="0"/>
                </a:lnTo>
                <a:lnTo>
                  <a:pt x="0" y="4114800"/>
                </a:lnTo>
                <a:lnTo>
                  <a:pt x="4876800" y="4114800"/>
                </a:lnTo>
                <a:lnTo>
                  <a:pt x="4876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403175" y="1752217"/>
            <a:ext cx="4598270" cy="4553716"/>
          </a:xfrm>
          <a:custGeom>
            <a:avLst/>
            <a:gdLst/>
            <a:ahLst/>
            <a:cxnLst/>
            <a:rect r="r" b="b" t="t" l="l"/>
            <a:pathLst>
              <a:path h="4553716" w="4598270">
                <a:moveTo>
                  <a:pt x="0" y="0"/>
                </a:moveTo>
                <a:lnTo>
                  <a:pt x="4598270" y="0"/>
                </a:lnTo>
                <a:lnTo>
                  <a:pt x="4598270" y="4553716"/>
                </a:lnTo>
                <a:lnTo>
                  <a:pt x="0" y="4553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812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72733" y="2563752"/>
            <a:ext cx="6098479" cy="47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Componentes: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7767" y="2399551"/>
            <a:ext cx="523912" cy="84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7"/>
              </a:lnSpc>
            </a:pPr>
            <a:r>
              <a:rPr lang="en-US" sz="6062" spc="212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34334" y="4593242"/>
            <a:ext cx="523912" cy="84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7"/>
              </a:lnSpc>
            </a:pPr>
            <a:r>
              <a:rPr lang="en-US" sz="6062" spc="212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86810" y="7703979"/>
            <a:ext cx="523912" cy="84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7"/>
              </a:lnSpc>
            </a:pPr>
            <a:r>
              <a:rPr lang="en-US" sz="6062" spc="212">
                <a:solidFill>
                  <a:srgbClr val="E1CDBA"/>
                </a:solidFill>
                <a:latin typeface="Bree Serif"/>
                <a:ea typeface="Bree Serif"/>
                <a:cs typeface="Bree Serif"/>
                <a:sym typeface="Bree Serif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69300" y="4757443"/>
            <a:ext cx="3362259" cy="479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Estado e Eventos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21776" y="7934950"/>
            <a:ext cx="2580482" cy="48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604E41"/>
                </a:solidFill>
                <a:latin typeface="Bree Serif"/>
                <a:ea typeface="Bree Serif"/>
                <a:cs typeface="Bree Serif"/>
                <a:sym typeface="Bree Serif"/>
              </a:rPr>
              <a:t>Perfomance: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02283" y="7961333"/>
            <a:ext cx="2580482" cy="94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Virtual DOM</a:t>
            </a:r>
          </a:p>
          <a:p>
            <a:pPr algn="l">
              <a:lnSpc>
                <a:spcPts val="373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869300" y="5469988"/>
            <a:ext cx="7333850" cy="141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Uso de hooks como useState  para gerenciamento de ações do usuário, </a:t>
            </a:r>
          </a:p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como cliques e mudanças de dados.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72733" y="3080959"/>
            <a:ext cx="11375474" cy="94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Permitem dividir a interface em  </a:t>
            </a:r>
          </a:p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componentes reutilizáveis independentes.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21776" y="8649788"/>
            <a:ext cx="7542418" cy="94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462" spc="-31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é uma estrutura de dados que o React mantém em memória.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7B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70804" y="3150910"/>
            <a:ext cx="8273643" cy="91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 que é TypeScript?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5802267" y="-629813"/>
            <a:ext cx="11604533" cy="11251562"/>
          </a:xfrm>
          <a:custGeom>
            <a:avLst/>
            <a:gdLst/>
            <a:ahLst/>
            <a:cxnLst/>
            <a:rect r="r" b="b" t="t" l="l"/>
            <a:pathLst>
              <a:path h="11251562" w="11604533">
                <a:moveTo>
                  <a:pt x="11604534" y="0"/>
                </a:moveTo>
                <a:lnTo>
                  <a:pt x="0" y="0"/>
                </a:lnTo>
                <a:lnTo>
                  <a:pt x="0" y="11251562"/>
                </a:lnTo>
                <a:lnTo>
                  <a:pt x="11604534" y="11251562"/>
                </a:lnTo>
                <a:lnTo>
                  <a:pt x="1160453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8087" y="5104703"/>
            <a:ext cx="13435236" cy="427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94"/>
              </a:lnSpc>
            </a:pPr>
            <a:r>
              <a:rPr lang="en-US" sz="3493" spc="192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O TypeScript é uma linguagem de programação desenvolvida pela Microsoft e criada por Anders Hejlsberg, anunciada em 2012. Ele é uma superset (ou superconjunto) do JavaScript, adicionando suporte a tipos estáticos e recursos de programação orientada a objetos, como classes e interfaces.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0896" y="2565207"/>
            <a:ext cx="8318630" cy="177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  <a:spcBef>
                <a:spcPct val="0"/>
              </a:spcBef>
            </a:pPr>
            <a:r>
              <a:rPr lang="en-US" sz="6399">
                <a:solidFill>
                  <a:srgbClr val="C07B13"/>
                </a:solidFill>
                <a:latin typeface="Bree Serif"/>
                <a:ea typeface="Bree Serif"/>
                <a:cs typeface="Bree Serif"/>
                <a:sym typeface="Bree Serif"/>
              </a:rPr>
              <a:t>Como o TypeScript ajudou no projeto?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344434"/>
            <a:ext cx="10868151" cy="6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7013" indent="-373507" lvl="1">
              <a:lnSpc>
                <a:spcPts val="56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59" spc="190">
                <a:solidFill>
                  <a:srgbClr val="C07B1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Segurança do código e organização: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37711" y="-199441"/>
            <a:ext cx="4876800" cy="4114800"/>
          </a:xfrm>
          <a:custGeom>
            <a:avLst/>
            <a:gdLst/>
            <a:ahLst/>
            <a:cxnLst/>
            <a:rect r="r" b="b" t="t" l="l"/>
            <a:pathLst>
              <a:path h="4114800" w="4876800">
                <a:moveTo>
                  <a:pt x="0" y="0"/>
                </a:moveTo>
                <a:lnTo>
                  <a:pt x="4876800" y="0"/>
                </a:lnTo>
                <a:lnTo>
                  <a:pt x="4876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992978">
            <a:off x="112588" y="-2390505"/>
            <a:ext cx="7472636" cy="6305037"/>
          </a:xfrm>
          <a:custGeom>
            <a:avLst/>
            <a:gdLst/>
            <a:ahLst/>
            <a:cxnLst/>
            <a:rect r="r" b="b" t="t" l="l"/>
            <a:pathLst>
              <a:path h="6305037" w="7472636">
                <a:moveTo>
                  <a:pt x="0" y="0"/>
                </a:moveTo>
                <a:lnTo>
                  <a:pt x="7472637" y="0"/>
                </a:lnTo>
                <a:lnTo>
                  <a:pt x="7472637" y="6305036"/>
                </a:lnTo>
                <a:lnTo>
                  <a:pt x="0" y="630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19526" y="1083199"/>
            <a:ext cx="6675286" cy="4680200"/>
          </a:xfrm>
          <a:custGeom>
            <a:avLst/>
            <a:gdLst/>
            <a:ahLst/>
            <a:cxnLst/>
            <a:rect r="r" b="b" t="t" l="l"/>
            <a:pathLst>
              <a:path h="4680200" w="6675286">
                <a:moveTo>
                  <a:pt x="0" y="0"/>
                </a:moveTo>
                <a:lnTo>
                  <a:pt x="6675286" y="0"/>
                </a:lnTo>
                <a:lnTo>
                  <a:pt x="6675286" y="4680201"/>
                </a:lnTo>
                <a:lnTo>
                  <a:pt x="0" y="46802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1231" y="7252560"/>
            <a:ext cx="14965538" cy="20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703" spc="-33">
                <a:solidFill>
                  <a:srgbClr val="A5846C"/>
                </a:solidFill>
                <a:latin typeface="Bree Serif"/>
                <a:ea typeface="Bree Serif"/>
                <a:cs typeface="Bree Serif"/>
                <a:sym typeface="Bree Serif"/>
              </a:rPr>
              <a:t>Garantindo que as funções e componentes recebessem apenas os tipos corretos de dados, evitando erros e definindo interfaces claras para os dados. </a:t>
            </a:r>
          </a:p>
          <a:p>
            <a:pPr algn="l">
              <a:lnSpc>
                <a:spcPts val="39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DAGX_wSKxBs</dc:identifier>
  <dcterms:modified xsi:type="dcterms:W3CDTF">2011-08-01T06:04:30Z</dcterms:modified>
  <cp:revision>1</cp:revision>
  <dc:title>SISTEMA BIBLIOTECA </dc:title>
</cp:coreProperties>
</file>